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57" r:id="rId3"/>
    <p:sldId id="258" r:id="rId4"/>
    <p:sldId id="260" r:id="rId5"/>
    <p:sldId id="263" r:id="rId6"/>
    <p:sldId id="265" r:id="rId7"/>
    <p:sldId id="261" r:id="rId8"/>
    <p:sldId id="264" r:id="rId9"/>
    <p:sldId id="266" r:id="rId10"/>
    <p:sldId id="262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0C1BD-8E4F-4625-B116-799FC9C171F9}" type="datetimeFigureOut">
              <a:rPr lang="en-US" smtClean="0"/>
              <a:t>4/30/2021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6B0F-C109-4735-B77D-0D082AD35709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34967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0C1BD-8E4F-4625-B116-799FC9C171F9}" type="datetimeFigureOut">
              <a:rPr lang="en-US" smtClean="0"/>
              <a:t>4/30/2021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6B0F-C109-4735-B77D-0D082AD357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3168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0C1BD-8E4F-4625-B116-799FC9C171F9}" type="datetimeFigureOut">
              <a:rPr lang="en-US" smtClean="0"/>
              <a:t>4/30/2021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6B0F-C109-4735-B77D-0D082AD357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7878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0C1BD-8E4F-4625-B116-799FC9C171F9}" type="datetimeFigureOut">
              <a:rPr lang="en-US" smtClean="0"/>
              <a:t>4/30/2021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6B0F-C109-4735-B77D-0D082AD35709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613092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0C1BD-8E4F-4625-B116-799FC9C171F9}" type="datetimeFigureOut">
              <a:rPr lang="en-US" smtClean="0"/>
              <a:t>4/30/2021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6B0F-C109-4735-B77D-0D082AD357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0576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0C1BD-8E4F-4625-B116-799FC9C171F9}" type="datetimeFigureOut">
              <a:rPr lang="en-US" smtClean="0"/>
              <a:t>4/30/2021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6B0F-C109-4735-B77D-0D082AD35709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5433176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0C1BD-8E4F-4625-B116-799FC9C171F9}" type="datetimeFigureOut">
              <a:rPr lang="en-US" smtClean="0"/>
              <a:t>4/30/2021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6B0F-C109-4735-B77D-0D082AD357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71042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0C1BD-8E4F-4625-B116-799FC9C171F9}" type="datetimeFigureOut">
              <a:rPr lang="en-US" smtClean="0"/>
              <a:t>4/30/2021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6B0F-C109-4735-B77D-0D082AD357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690212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0C1BD-8E4F-4625-B116-799FC9C171F9}" type="datetimeFigureOut">
              <a:rPr lang="en-US" smtClean="0"/>
              <a:t>4/30/2021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6B0F-C109-4735-B77D-0D082AD357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0893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0C1BD-8E4F-4625-B116-799FC9C171F9}" type="datetimeFigureOut">
              <a:rPr lang="en-US" smtClean="0"/>
              <a:t>4/30/2021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6B0F-C109-4735-B77D-0D082AD357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1929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0C1BD-8E4F-4625-B116-799FC9C171F9}" type="datetimeFigureOut">
              <a:rPr lang="en-US" smtClean="0"/>
              <a:t>4/30/2021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6B0F-C109-4735-B77D-0D082AD357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9179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0C1BD-8E4F-4625-B116-799FC9C171F9}" type="datetimeFigureOut">
              <a:rPr lang="en-US" smtClean="0"/>
              <a:t>4/30/2021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6B0F-C109-4735-B77D-0D082AD357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5083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0C1BD-8E4F-4625-B116-799FC9C171F9}" type="datetimeFigureOut">
              <a:rPr lang="en-US" smtClean="0"/>
              <a:t>4/30/2021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6B0F-C109-4735-B77D-0D082AD357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2265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0C1BD-8E4F-4625-B116-799FC9C171F9}" type="datetimeFigureOut">
              <a:rPr lang="en-US" smtClean="0"/>
              <a:t>4/30/2021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6B0F-C109-4735-B77D-0D082AD357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9779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0C1BD-8E4F-4625-B116-799FC9C171F9}" type="datetimeFigureOut">
              <a:rPr lang="en-US" smtClean="0"/>
              <a:t>4/30/2021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6B0F-C109-4735-B77D-0D082AD357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22996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0C1BD-8E4F-4625-B116-799FC9C171F9}" type="datetimeFigureOut">
              <a:rPr lang="en-US" smtClean="0"/>
              <a:t>4/30/2021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6B0F-C109-4735-B77D-0D082AD357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446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0C1BD-8E4F-4625-B116-799FC9C171F9}" type="datetimeFigureOut">
              <a:rPr lang="en-US" smtClean="0"/>
              <a:t>4/30/2021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6B0F-C109-4735-B77D-0D082AD357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421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8500C1BD-8E4F-4625-B116-799FC9C171F9}" type="datetimeFigureOut">
              <a:rPr lang="en-US" smtClean="0"/>
              <a:t>4/30/2021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CDF56B0F-C109-4735-B77D-0D082AD357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2131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34E6BCB-3AAC-4301-AEE5-E5DAA6EF99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F6FAC67-CAA8-4D4D-8906-F19E5630C55E}"/>
              </a:ext>
            </a:extLst>
          </p:cNvPr>
          <p:cNvSpPr/>
          <p:nvPr/>
        </p:nvSpPr>
        <p:spPr>
          <a:xfrm>
            <a:off x="451519" y="290810"/>
            <a:ext cx="11136561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Curlz MT" panose="04040404050702020202" pitchFamily="82" charset="0"/>
              </a:rPr>
              <a:t>What will be the next</a:t>
            </a:r>
          </a:p>
          <a:p>
            <a:pPr algn="ctr"/>
            <a:r>
              <a:rPr lang="en-US" sz="5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Curlz MT" panose="04040404050702020202" pitchFamily="82" charset="0"/>
              </a:rPr>
              <a:t> Disney Blockbuster?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B138A0D-FE39-4CCD-95FB-0E004F480546}"/>
              </a:ext>
            </a:extLst>
          </p:cNvPr>
          <p:cNvSpPr txBox="1"/>
          <p:nvPr/>
        </p:nvSpPr>
        <p:spPr>
          <a:xfrm>
            <a:off x="9117495" y="6382524"/>
            <a:ext cx="3366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Matt Weiper / Hema Vyas</a:t>
            </a:r>
          </a:p>
        </p:txBody>
      </p:sp>
    </p:spTree>
    <p:extLst>
      <p:ext uri="{BB962C8B-B14F-4D97-AF65-F5344CB8AC3E}">
        <p14:creationId xmlns:p14="http://schemas.microsoft.com/office/powerpoint/2010/main" val="8815764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A84BD6-7466-49F7-9AE4-6348B539F6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1338" y="600075"/>
            <a:ext cx="8534400" cy="1498600"/>
          </a:xfrm>
        </p:spPr>
        <p:txBody>
          <a:bodyPr>
            <a:normAutofit/>
          </a:bodyPr>
          <a:lstStyle/>
          <a:p>
            <a:r>
              <a:rPr lang="en-US" sz="3200" b="1" dirty="0"/>
              <a:t>Monthly Data</a:t>
            </a:r>
          </a:p>
        </p:txBody>
      </p:sp>
    </p:spTree>
    <p:extLst>
      <p:ext uri="{BB962C8B-B14F-4D97-AF65-F5344CB8AC3E}">
        <p14:creationId xmlns:p14="http://schemas.microsoft.com/office/powerpoint/2010/main" val="15713088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6658E8-7CD9-4645-9A5E-74250FF6C1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2125" y="313531"/>
            <a:ext cx="8241058" cy="6312556"/>
          </a:xfrm>
        </p:spPr>
        <p:txBody>
          <a:bodyPr>
            <a:normAutofit/>
          </a:bodyPr>
          <a:lstStyle/>
          <a:p>
            <a:r>
              <a:rPr lang="en-US" sz="3200" b="1" dirty="0"/>
              <a:t>What we want to Accomplish</a:t>
            </a:r>
          </a:p>
          <a:p>
            <a:pPr marL="342900" indent="-342900">
              <a:buFontTx/>
              <a:buChar char="-"/>
            </a:pPr>
            <a:r>
              <a:rPr lang="en-US" dirty="0"/>
              <a:t>Looking into data, which factors contribute to making a Disney movie better than the rest. Using our findings, can we predict which kind of Disney movies are going to be highly successful moving forward? </a:t>
            </a:r>
          </a:p>
          <a:p>
            <a:pPr marL="342900" indent="-342900">
              <a:buFontTx/>
              <a:buChar char="-"/>
            </a:pPr>
            <a:endParaRPr lang="en-US" dirty="0"/>
          </a:p>
          <a:p>
            <a:r>
              <a:rPr lang="en-US" sz="3200" b="1" dirty="0"/>
              <a:t>Questions we asked Ourselves</a:t>
            </a:r>
            <a:endParaRPr lang="en-US" b="1" dirty="0"/>
          </a:p>
          <a:p>
            <a:pPr marL="342900" indent="-342900">
              <a:buFontTx/>
              <a:buChar char="-"/>
            </a:pPr>
            <a:r>
              <a:rPr lang="en-US" dirty="0"/>
              <a:t>Does genre and rating factor into how the movies perform?</a:t>
            </a:r>
          </a:p>
          <a:p>
            <a:pPr marL="342900" indent="-342900">
              <a:buFontTx/>
              <a:buChar char="-"/>
            </a:pPr>
            <a:r>
              <a:rPr lang="en-US" dirty="0"/>
              <a:t>Does the month in which movie was released matter in terms of how much it grosses?</a:t>
            </a:r>
          </a:p>
          <a:p>
            <a:pPr marL="342900" indent="-342900">
              <a:buFontTx/>
              <a:buChar char="-"/>
            </a:pPr>
            <a:r>
              <a:rPr lang="en-US" dirty="0"/>
              <a:t>Drilling down data to last 10 years, does it represent the same answer we got for entire dataset?</a:t>
            </a:r>
          </a:p>
          <a:p>
            <a:pPr marL="342900" indent="-342900">
              <a:buFontTx/>
              <a:buChar char="-"/>
            </a:pPr>
            <a:r>
              <a:rPr lang="en-US" dirty="0"/>
              <a:t>What are some outside factors that could of determined the movies performance?</a:t>
            </a:r>
          </a:p>
          <a:p>
            <a:pPr marL="342900" indent="-342900">
              <a:buFontTx/>
              <a:buChar char="-"/>
            </a:pPr>
            <a:endParaRPr lang="en-US" dirty="0"/>
          </a:p>
          <a:p>
            <a:pPr marL="342900" indent="-342900">
              <a:buFontTx/>
              <a:buChar char="-"/>
            </a:pPr>
            <a:endParaRPr lang="en-US" dirty="0"/>
          </a:p>
          <a:p>
            <a:pPr marL="342900" indent="-342900">
              <a:buFontTx/>
              <a:buChar char="-"/>
            </a:pPr>
            <a:endParaRPr lang="en-US" dirty="0"/>
          </a:p>
          <a:p>
            <a:pPr marL="342900" indent="-342900">
              <a:buFontTx/>
              <a:buChar char="-"/>
            </a:pPr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FCD25A-DF1A-4592-9C29-C3390264B8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1217" y="3810001"/>
            <a:ext cx="5764018" cy="3242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0603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A28649-603B-463B-8D7D-1ABCD4CBD8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2178" y="387625"/>
            <a:ext cx="10421109" cy="5628862"/>
          </a:xfrm>
        </p:spPr>
        <p:txBody>
          <a:bodyPr>
            <a:normAutofit/>
          </a:bodyPr>
          <a:lstStyle/>
          <a:p>
            <a:r>
              <a:rPr lang="en-US" sz="3200" b="1" dirty="0"/>
              <a:t>Getting Started</a:t>
            </a:r>
          </a:p>
          <a:p>
            <a:pPr marL="285750" indent="-285750">
              <a:buFontTx/>
              <a:buChar char="-"/>
            </a:pPr>
            <a:r>
              <a:rPr lang="en-US" dirty="0"/>
              <a:t>In order to get answers for our questions we wanted to find a good reliable dataset, which had columns for release data, genre, rating, and gross. </a:t>
            </a:r>
          </a:p>
          <a:p>
            <a:pPr marL="285750" indent="-285750">
              <a:buFontTx/>
              <a:buChar char="-"/>
            </a:pPr>
            <a:r>
              <a:rPr lang="en-US" dirty="0"/>
              <a:t>We believed with that data we could create new </a:t>
            </a:r>
            <a:r>
              <a:rPr lang="en-US" dirty="0" err="1"/>
              <a:t>dataframes</a:t>
            </a:r>
            <a:r>
              <a:rPr lang="en-US" dirty="0"/>
              <a:t> comparing specific columns, as well as creating plots to really give us answers in finding what makes a Disney blockbuster!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10FA9BD-841A-467A-910F-19EE7469DD3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62" b="6649"/>
          <a:stretch/>
        </p:blipFill>
        <p:spPr>
          <a:xfrm>
            <a:off x="3061251" y="2543142"/>
            <a:ext cx="5658678" cy="322793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BF74261-2072-472D-91BC-D6A9828CD3CB}"/>
              </a:ext>
            </a:extLst>
          </p:cNvPr>
          <p:cNvSpPr txBox="1"/>
          <p:nvPr/>
        </p:nvSpPr>
        <p:spPr>
          <a:xfrm>
            <a:off x="2941981" y="5877580"/>
            <a:ext cx="60960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Dataset URL - https://www.kaggle.com/rashikrahmanpritom/disney-movies-19372016-total-gross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061CB70-9AE0-412A-9928-C4562563F7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051" b="89744" l="5814" r="89535">
                        <a14:foregroundMark x1="11628" y1="90256" x2="11628" y2="90256"/>
                        <a14:foregroundMark x1="11240" y1="31795" x2="10465" y2="26154"/>
                        <a14:foregroundMark x1="5978" y1="3004" x2="5814" y2="2051"/>
                        <a14:foregroundMark x1="6783" y1="7692" x2="6693" y2="7167"/>
                        <a14:foregroundMark x1="6931" y1="8555" x2="6783" y2="7692"/>
                        <a14:foregroundMark x1="9690" y1="24615" x2="7749" y2="13317"/>
                        <a14:backgroundMark x1="18992" y1="13846" x2="18992" y2="13846"/>
                        <a14:backgroundMark x1="26744" y1="9744" x2="30620" y2="14359"/>
                        <a14:backgroundMark x1="35659" y1="9231" x2="46512" y2="22564"/>
                        <a14:backgroundMark x1="24806" y1="22564" x2="18605" y2="22564"/>
                        <a14:backgroundMark x1="18605" y1="22564" x2="15891" y2="25641"/>
                        <a14:backgroundMark x1="7364" y1="2051" x2="8915" y2="5641"/>
                        <a14:backgroundMark x1="7752" y1="8205" x2="8915" y2="12821"/>
                        <a14:backgroundMark x1="7364" y1="7692" x2="7364" y2="7692"/>
                        <a14:backgroundMark x1="6202" y1="2564" x2="6202" y2="1026"/>
                        <a14:backgroundMark x1="6202" y1="3077" x2="6202" y2="3077"/>
                        <a14:backgroundMark x1="6977" y1="6154" x2="6977" y2="61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0492" y="3631095"/>
            <a:ext cx="3517020" cy="2658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621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B6874B-065D-4C20-B9F1-AB4978460C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8021" y="385239"/>
            <a:ext cx="10107612" cy="742951"/>
          </a:xfrm>
        </p:spPr>
        <p:txBody>
          <a:bodyPr/>
          <a:lstStyle/>
          <a:p>
            <a:r>
              <a:rPr lang="en-US" sz="3200" b="1" dirty="0"/>
              <a:t>Data Cleanup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BBF937E-C655-44D4-A748-D21FA028B7E4}"/>
              </a:ext>
            </a:extLst>
          </p:cNvPr>
          <p:cNvSpPr txBox="1"/>
          <p:nvPr/>
        </p:nvSpPr>
        <p:spPr>
          <a:xfrm>
            <a:off x="634808" y="1271800"/>
            <a:ext cx="2676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Before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FADE29-F691-475F-9D93-A3EFAED34AC6}"/>
              </a:ext>
            </a:extLst>
          </p:cNvPr>
          <p:cNvSpPr txBox="1"/>
          <p:nvPr/>
        </p:nvSpPr>
        <p:spPr>
          <a:xfrm>
            <a:off x="634808" y="4047093"/>
            <a:ext cx="2367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After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BA76FD9-7AAC-42B5-BA06-58866DEF0FF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4" t="3455" r="-1"/>
          <a:stretch/>
        </p:blipFill>
        <p:spPr>
          <a:xfrm>
            <a:off x="656392" y="1735151"/>
            <a:ext cx="7920659" cy="183778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DD7A1C1-0FC8-4B7E-B005-003F18F4CEF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1"/>
          <a:stretch/>
        </p:blipFill>
        <p:spPr>
          <a:xfrm>
            <a:off x="656392" y="4523730"/>
            <a:ext cx="8310002" cy="18245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145E28C-98DB-412E-A8C1-FB3731FA32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1988" y="4047093"/>
            <a:ext cx="4025882" cy="201603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C2F6913-A474-4DA5-BD96-C6BB8932383A}"/>
              </a:ext>
            </a:extLst>
          </p:cNvPr>
          <p:cNvSpPr txBox="1"/>
          <p:nvPr/>
        </p:nvSpPr>
        <p:spPr>
          <a:xfrm>
            <a:off x="8966394" y="1785221"/>
            <a:ext cx="2981325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 dataset used is from 1937-2016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For all our analysis we are using inflated adjusted gross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58922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FF352F-ACDB-4B21-8553-3CE3266E3E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9206" y="475422"/>
            <a:ext cx="8116887" cy="695325"/>
          </a:xfrm>
        </p:spPr>
        <p:txBody>
          <a:bodyPr>
            <a:normAutofit/>
          </a:bodyPr>
          <a:lstStyle/>
          <a:p>
            <a:r>
              <a:rPr lang="en-US" sz="3200" b="1" dirty="0"/>
              <a:t>Yearly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A97F0D-8914-47B7-A6B3-2D5D2D9E48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70" t="5820" r="11596"/>
          <a:stretch/>
        </p:blipFill>
        <p:spPr>
          <a:xfrm>
            <a:off x="5661197" y="476250"/>
            <a:ext cx="4094922" cy="273319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EAA8F53-1B45-439E-8C4B-AEC2AE1D7F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981" y="3593957"/>
            <a:ext cx="8141118" cy="2787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7459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0C2146-4B40-4CD3-8E58-CF4AADC7B8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0715" y="493643"/>
            <a:ext cx="9718745" cy="4131366"/>
          </a:xfrm>
        </p:spPr>
        <p:txBody>
          <a:bodyPr>
            <a:normAutofit/>
          </a:bodyPr>
          <a:lstStyle/>
          <a:p>
            <a:r>
              <a:rPr lang="en-US" sz="3200" b="1" dirty="0"/>
              <a:t>Outside Factors</a:t>
            </a:r>
          </a:p>
          <a:p>
            <a:endParaRPr lang="en-US" sz="3200" b="1" dirty="0"/>
          </a:p>
          <a:p>
            <a:r>
              <a:rPr lang="en-US" sz="1600" dirty="0"/>
              <a:t>-Alternatives</a:t>
            </a:r>
          </a:p>
          <a:p>
            <a:endParaRPr lang="en-US" sz="1600" dirty="0"/>
          </a:p>
          <a:p>
            <a:r>
              <a:rPr lang="en-US" sz="1600" dirty="0"/>
              <a:t>-Why we are cutting out certain years</a:t>
            </a:r>
          </a:p>
          <a:p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14931353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394030-2D90-420B-84BE-C781647335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8695" y="480071"/>
            <a:ext cx="10841036" cy="759930"/>
          </a:xfrm>
        </p:spPr>
        <p:txBody>
          <a:bodyPr>
            <a:normAutofit/>
          </a:bodyPr>
          <a:lstStyle/>
          <a:p>
            <a:r>
              <a:rPr lang="en-US" sz="3200" b="1" dirty="0"/>
              <a:t>What information can we gather by looking at Genre?</a:t>
            </a:r>
          </a:p>
          <a:p>
            <a:endParaRPr lang="en-US" sz="2400" b="1" dirty="0"/>
          </a:p>
          <a:p>
            <a:endParaRPr lang="en-US" sz="2400" dirty="0"/>
          </a:p>
          <a:p>
            <a:endParaRPr lang="en-US" sz="32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F90109A-03FE-497A-AE53-F0A4F15F13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1199" y="3362324"/>
            <a:ext cx="1933575" cy="290036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B7B6339-1BE2-4A7F-8927-2E26F2F6F8E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35"/>
          <a:stretch/>
        </p:blipFill>
        <p:spPr>
          <a:xfrm>
            <a:off x="693738" y="1496574"/>
            <a:ext cx="2839292" cy="41214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6BC5179-6EE6-428A-B42D-BA37BBE22C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4551" y="1496574"/>
            <a:ext cx="4222967" cy="3619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6295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BF9140-2D1E-4AAE-BD03-226555FFC6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5456" y="284462"/>
            <a:ext cx="11241088" cy="764899"/>
          </a:xfrm>
        </p:spPr>
        <p:txBody>
          <a:bodyPr/>
          <a:lstStyle/>
          <a:p>
            <a:r>
              <a:rPr lang="en-US" sz="3200" b="1" dirty="0"/>
              <a:t>What information can we gather by looking at Rating?</a:t>
            </a:r>
          </a:p>
          <a:p>
            <a:endParaRPr lang="en-US" sz="3200" b="1" dirty="0"/>
          </a:p>
          <a:p>
            <a:endParaRPr lang="en-US" sz="3200" b="1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40BBC4-02ED-4071-902E-8A8D1F96F6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1027" y="1585172"/>
            <a:ext cx="4299171" cy="33593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E913E4D-EB7B-47FB-9219-650B20FAD3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238" y="1451343"/>
            <a:ext cx="2159995" cy="197765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2501A11-0449-4D1D-869C-F9342ACEE8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238" y="4436897"/>
            <a:ext cx="3232316" cy="171458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2264487-2DDB-4EE2-8BA1-2B5F6E7334F1}"/>
              </a:ext>
            </a:extLst>
          </p:cNvPr>
          <p:cNvSpPr txBox="1"/>
          <p:nvPr/>
        </p:nvSpPr>
        <p:spPr>
          <a:xfrm>
            <a:off x="580472" y="1158126"/>
            <a:ext cx="28385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Sum of all movies per genre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F624BC3-1585-4B50-A5C0-C0AEAFF63508}"/>
              </a:ext>
            </a:extLst>
          </p:cNvPr>
          <p:cNvSpPr txBox="1"/>
          <p:nvPr/>
        </p:nvSpPr>
        <p:spPr>
          <a:xfrm>
            <a:off x="580472" y="4020355"/>
            <a:ext cx="37529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Avg Inflated gross per movie by genre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133D43C-98F2-413D-AB42-CA9E0630CD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0247" y="3626558"/>
            <a:ext cx="1235030" cy="2635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2122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E11736-E884-47A9-B05E-67F0A07CF6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4943" y="573156"/>
            <a:ext cx="8247753" cy="659296"/>
          </a:xfrm>
        </p:spPr>
        <p:txBody>
          <a:bodyPr>
            <a:normAutofit/>
          </a:bodyPr>
          <a:lstStyle/>
          <a:p>
            <a:r>
              <a:rPr lang="en-US" sz="3200" b="1" dirty="0"/>
              <a:t>Comparison to Current Day </a:t>
            </a:r>
          </a:p>
        </p:txBody>
      </p:sp>
    </p:spTree>
    <p:extLst>
      <p:ext uri="{BB962C8B-B14F-4D97-AF65-F5344CB8AC3E}">
        <p14:creationId xmlns:p14="http://schemas.microsoft.com/office/powerpoint/2010/main" val="1019538818"/>
      </p:ext>
    </p:extLst>
  </p:cSld>
  <p:clrMapOvr>
    <a:masterClrMapping/>
  </p:clrMapOvr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1265</TotalTime>
  <Words>274</Words>
  <Application>Microsoft Office PowerPoint</Application>
  <PresentationFormat>Widescreen</PresentationFormat>
  <Paragraphs>39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Century Gothic</vt:lpstr>
      <vt:lpstr>Curlz MT</vt:lpstr>
      <vt:lpstr>Wingdings 3</vt:lpstr>
      <vt:lpstr>Slice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Matthew Weiper</dc:creator>
  <cp:lastModifiedBy>Matthew Weiper</cp:lastModifiedBy>
  <cp:revision>27</cp:revision>
  <dcterms:created xsi:type="dcterms:W3CDTF">2021-04-28T01:25:44Z</dcterms:created>
  <dcterms:modified xsi:type="dcterms:W3CDTF">2021-04-30T15:11:15Z</dcterms:modified>
</cp:coreProperties>
</file>